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89" r:id="rId4"/>
    <p:sldId id="283" r:id="rId5"/>
    <p:sldId id="288" r:id="rId6"/>
    <p:sldId id="284" r:id="rId7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9"/>
      <p:bold r:id="rId10"/>
    </p:embeddedFont>
    <p:embeddedFont>
      <p:font typeface="Dosis ExtraLight" panose="020B0604020202020204" charset="0"/>
      <p:regular r:id="rId11"/>
      <p:bold r:id="rId12"/>
    </p:embeddedFont>
    <p:embeddedFont>
      <p:font typeface="Titillium Web" panose="020B0604020202020204" charset="0"/>
      <p:regular r:id="rId13"/>
      <p:bold r:id="rId14"/>
      <p:italic r:id="rId15"/>
      <p:boldItalic r:id="rId16"/>
    </p:embeddedFont>
    <p:embeddedFont>
      <p:font typeface="Titillium Web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28EFD-C747-4B63-B342-DE6663AAD031}">
  <a:tblStyle styleId="{F5A28EFD-C747-4B63-B342-DE6663AAD0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43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58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79480"/>
              </p:ext>
            </p:extLst>
          </p:nvPr>
        </p:nvGraphicFramePr>
        <p:xfrm>
          <a:off x="609600" y="1598273"/>
          <a:ext cx="7007382" cy="2172831"/>
        </p:xfrm>
        <a:graphic>
          <a:graphicData uri="http://schemas.openxmlformats.org/drawingml/2006/table">
            <a:tbl>
              <a:tblPr/>
              <a:tblGrid>
                <a:gridCol w="7007382"/>
              </a:tblGrid>
              <a:tr h="2172831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836" name="Google Shape;3836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Times New Roman" pitchFamily="18" charset="0"/>
                <a:cs typeface="Times New Roman" pitchFamily="18" charset="0"/>
              </a:rPr>
              <a:t>  DAR ES SALAAM SCHOOL OF JOURNALISM</a:t>
            </a:r>
            <a:br>
              <a:rPr lang="en" sz="1800" dirty="0" smtClean="0">
                <a:latin typeface="Times New Roman" pitchFamily="18" charset="0"/>
                <a:cs typeface="Times New Roman" pitchFamily="18" charset="0"/>
              </a:rPr>
            </a:b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6761100" cy="1752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MODULE  NAME: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INVESTIGATIVE JOURNALISM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MODULE CODE:GST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06207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DEPARTMENT  :JOURNALISM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LEVEL:NTA LEVEL 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MODULE SEMESTER: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TUTOR’S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NAME: STELLA MSALIBOKO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23963"/>
              </p:ext>
            </p:extLst>
          </p:nvPr>
        </p:nvGraphicFramePr>
        <p:xfrm>
          <a:off x="624689" y="3947311"/>
          <a:ext cx="7016436" cy="669956"/>
        </p:xfrm>
        <a:graphic>
          <a:graphicData uri="http://schemas.openxmlformats.org/drawingml/2006/table">
            <a:tbl>
              <a:tblPr/>
              <a:tblGrid>
                <a:gridCol w="7016436"/>
              </a:tblGrid>
              <a:tr h="66995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                       OUR MOTTOR: MEDIA FOR DEMOCRACY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8150"/>
            <a:ext cx="1143000" cy="10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19550"/>
            <a:ext cx="914400" cy="58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980222"/>
            <a:ext cx="627158" cy="6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609600" y="57150"/>
            <a:ext cx="70866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2:SOURCES OF STORIES IN INVESTIGATIVE JOURNALISM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609600" y="895350"/>
            <a:ext cx="7010399" cy="3560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ea typeface="Titillium Web"/>
                <a:cs typeface="Times New Roman" pitchFamily="18" charset="0"/>
                <a:sym typeface="Titillium Web"/>
              </a:rPr>
              <a:t>What is Source?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/>
              <a:t>SOURCE </a:t>
            </a:r>
            <a:r>
              <a:rPr lang="en-US" sz="1400" dirty="0"/>
              <a:t>refers the person or organization to whom a quote or paraphrase in a news story is attributed. </a:t>
            </a:r>
            <a:endParaRPr lang="en-US" sz="1400" b="1" dirty="0" smtClean="0">
              <a:latin typeface="Times New Roman" pitchFamily="18" charset="0"/>
              <a:cs typeface="Times New Roman" pitchFamily="18" charset="0"/>
              <a:sym typeface="Titillium Web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smtClean="0"/>
              <a:t>OUTLINE </a:t>
            </a:r>
            <a:r>
              <a:rPr lang="en-US" sz="1400" dirty="0"/>
              <a:t>SOURCES OF STORIES IN INVESTIGATIVE JOURNALISM </a:t>
            </a:r>
          </a:p>
          <a:p>
            <a:r>
              <a:rPr lang="en-US" sz="1400" dirty="0"/>
              <a:t> Reporters or Other Journalist </a:t>
            </a:r>
            <a:endParaRPr lang="en-US" sz="1400" dirty="0" smtClean="0"/>
          </a:p>
          <a:p>
            <a:pPr marL="76200" indent="0">
              <a:buNone/>
            </a:pPr>
            <a:r>
              <a:rPr lang="en-US" sz="1400" dirty="0" smtClean="0"/>
              <a:t>In </a:t>
            </a:r>
            <a:r>
              <a:rPr lang="en-US" sz="1400" dirty="0"/>
              <a:t>investigative journalism the other reporters are one of the most reliable sources of information. </a:t>
            </a:r>
          </a:p>
          <a:p>
            <a:r>
              <a:rPr lang="en-US" sz="1400" dirty="0"/>
              <a:t> Primary sources </a:t>
            </a:r>
          </a:p>
          <a:p>
            <a:pPr marL="76200" indent="0">
              <a:buNone/>
            </a:pPr>
            <a:r>
              <a:rPr lang="en-US" sz="1400" dirty="0" smtClean="0"/>
              <a:t>The </a:t>
            </a:r>
            <a:r>
              <a:rPr lang="en-US" sz="1400" dirty="0"/>
              <a:t>source is someone at the Centre of the event or issue. </a:t>
            </a:r>
          </a:p>
          <a:p>
            <a:r>
              <a:rPr lang="en-US" sz="1400" dirty="0"/>
              <a:t> Written sources </a:t>
            </a:r>
          </a:p>
          <a:p>
            <a:pPr marL="76200" indent="0">
              <a:buNone/>
            </a:pPr>
            <a:r>
              <a:rPr lang="en-US" sz="1400" dirty="0" smtClean="0"/>
              <a:t>Means </a:t>
            </a:r>
            <a:r>
              <a:rPr lang="en-US" sz="1400" dirty="0"/>
              <a:t>the written documents are the big help in investigative journalism </a:t>
            </a:r>
          </a:p>
        </p:txBody>
      </p:sp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300" y="133351"/>
            <a:ext cx="6761100" cy="533400"/>
          </a:xfrm>
        </p:spPr>
        <p:txBody>
          <a:bodyPr/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Continued……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8300" y="666751"/>
            <a:ext cx="6761100" cy="4267199"/>
          </a:xfrm>
        </p:spPr>
        <p:txBody>
          <a:bodyPr/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 Leaked documents </a:t>
            </a:r>
          </a:p>
          <a:p>
            <a:pPr marL="76200" indent="0">
              <a:buNone/>
            </a:pP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source of the information much leaked documents it is done in purposed to get a crucial information about something or someone. 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 Secondary sources </a:t>
            </a:r>
          </a:p>
          <a:p>
            <a:pPr marL="76200" indent="0">
              <a:buNone/>
            </a:pP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Textbooks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edited works, books and articles that interpret or review research works, histories, biographies, reviews of law and legislation, political analyses and commentaries.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DISTINGUISH NEWS SOURCEIN INVESTIGATIVE JOURNALISM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" indent="0">
              <a:buNone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 sources are the verified individuals, companies and documents that provide the information around which a journalist, website or publication might write a story. </a:t>
            </a:r>
          </a:p>
          <a:p>
            <a:pPr marL="76200" indent="0">
              <a:buNone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Investigative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journalism </a:t>
            </a:r>
            <a:r>
              <a:rPr lang="en-US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</a:t>
            </a:r>
            <a:r>
              <a:rPr 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reporter, reports deeply facts on investigate a single topic of interest, such as serious crimes, political corruption. </a:t>
            </a:r>
            <a:endParaRPr lang="en-US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" indent="0">
              <a:buNone/>
            </a:pP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743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00" y="361950"/>
            <a:ext cx="6761100" cy="1234825"/>
          </a:xfrm>
        </p:spPr>
        <p:txBody>
          <a:bodyPr/>
          <a:lstStyle/>
          <a:p>
            <a:pPr lvl="0"/>
            <a:r>
              <a:rPr lang="en" dirty="0" smtClean="0">
                <a:solidFill>
                  <a:srgbClr val="80BFB7"/>
                </a:solidFill>
              </a:rPr>
              <a:t/>
            </a:r>
            <a:br>
              <a:rPr lang="en" dirty="0" smtClean="0">
                <a:solidFill>
                  <a:srgbClr val="80BFB7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" sz="3600" dirty="0" smtClean="0">
              <a:solidFill>
                <a:srgbClr val="80BFB7"/>
              </a:solidFill>
            </a:endParaRPr>
          </a:p>
          <a:p>
            <a:pPr marL="11430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2875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idx="2"/>
          </p:nvPr>
        </p:nvSpPr>
        <p:spPr>
          <a:xfrm>
            <a:off x="1524000" y="819150"/>
            <a:ext cx="3276600" cy="709242"/>
          </a:xfrm>
        </p:spPr>
        <p:txBody>
          <a:bodyPr/>
          <a:lstStyle/>
          <a:p>
            <a:pPr marL="114300" indent="0">
              <a:buNone/>
            </a:pPr>
            <a:r>
              <a:rPr lang="en" sz="3600" dirty="0" smtClean="0">
                <a:solidFill>
                  <a:srgbClr val="80BFB7"/>
                </a:solidFill>
              </a:rPr>
              <a:t>Any Question?</a:t>
            </a:r>
          </a:p>
          <a:p>
            <a:pPr marL="11430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05" y="1528392"/>
            <a:ext cx="2947987" cy="184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7412"/>
              </p:ext>
            </p:extLst>
          </p:nvPr>
        </p:nvGraphicFramePr>
        <p:xfrm>
          <a:off x="2743200" y="340147"/>
          <a:ext cx="5097100" cy="2491778"/>
        </p:xfrm>
        <a:graphic>
          <a:graphicData uri="http://schemas.openxmlformats.org/drawingml/2006/table">
            <a:tbl>
              <a:tblPr/>
              <a:tblGrid>
                <a:gridCol w="5097100"/>
              </a:tblGrid>
              <a:tr h="2491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702" y="4095750"/>
            <a:ext cx="5149556" cy="6288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TUTOR IN CHARGE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809650" y="317325"/>
            <a:ext cx="5038950" cy="1676400"/>
          </a:xfrm>
        </p:spPr>
        <p:txBody>
          <a:bodyPr/>
          <a:lstStyle/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name: STELLA MSALIBOKO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ACADEMIC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Email Address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stella23@gmail.com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Phone number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0687308675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99655"/>
              </p:ext>
            </p:extLst>
          </p:nvPr>
        </p:nvGraphicFramePr>
        <p:xfrm>
          <a:off x="183502" y="4202128"/>
          <a:ext cx="4998098" cy="579422"/>
        </p:xfrm>
        <a:graphic>
          <a:graphicData uri="http://schemas.openxmlformats.org/drawingml/2006/table">
            <a:tbl>
              <a:tblPr/>
              <a:tblGrid>
                <a:gridCol w="4998098"/>
              </a:tblGrid>
              <a:tr h="579422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50" y="1696863"/>
            <a:ext cx="1146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01">
            <a:off x="1066800" y="2952750"/>
            <a:ext cx="150166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273</Words>
  <Application>Microsoft Office PowerPoint</Application>
  <PresentationFormat>On-screen Show (16:9)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Tahoma</vt:lpstr>
      <vt:lpstr>Dosis ExtraLight</vt:lpstr>
      <vt:lpstr>Wingdings</vt:lpstr>
      <vt:lpstr>Titillium Web</vt:lpstr>
      <vt:lpstr>Times New Roman</vt:lpstr>
      <vt:lpstr>Arial</vt:lpstr>
      <vt:lpstr>Titillium Web Light</vt:lpstr>
      <vt:lpstr>Mowbray template</vt:lpstr>
      <vt:lpstr>  DAR ES SALAAM SCHOOL OF JOURNALISM </vt:lpstr>
      <vt:lpstr>TOPIC 2:SOURCES OF STORIES IN INVESTIGATIVE JOURNALISM</vt:lpstr>
      <vt:lpstr>Continued……</vt:lpstr>
      <vt:lpstr> </vt:lpstr>
      <vt:lpstr>PowerPoint Presentation</vt:lpstr>
      <vt:lpstr>CONTACT TUTOR IN CHARGE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 ES SALAAM SCHOOL OF JOURNALISAM</dc:title>
  <dc:creator>ICT OFFICER</dc:creator>
  <cp:lastModifiedBy>COORDINATOR-DSJ</cp:lastModifiedBy>
  <cp:revision>46</cp:revision>
  <dcterms:modified xsi:type="dcterms:W3CDTF">2023-02-13T13:59:42Z</dcterms:modified>
</cp:coreProperties>
</file>